
<file path=[Content_Types].xml><?xml version="1.0" encoding="utf-8"?>
<Types xmlns="http://schemas.openxmlformats.org/package/2006/content-types">
  <Override PartName="/ppt/slides/slide18.xml" ContentType="application/vnd.openxmlformats-officedocument.presentationml.slide+xml"/>
  <Override PartName="/ppt/notesSlides/notesSlide4.xml" ContentType="application/vnd.openxmlformats-officedocument.presentationml.notesSlide+xml"/>
  <Override PartName="/ppt/slides/slide9.xml" ContentType="application/vnd.openxmlformats-officedocument.presentationml.slide+xml"/>
  <Default Extension="emf" ContentType="image/x-emf"/>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Override PartName="/ppt/slideLayouts/slideLayout5.xml" ContentType="application/vnd.openxmlformats-officedocument.presentationml.slideLayout+xml"/>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notesSlides/notesSlide5.xml" ContentType="application/vnd.openxmlformats-officedocument.presentationml.notes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notesSlides/notesSlide6.xml" ContentType="application/vnd.openxmlformats-officedocument.presentationml.notesSlide+xml"/>
  <Override PartName="/ppt/slides/slide16.xml" ContentType="application/vnd.openxmlformats-officedocument.presentationml.slide+xml"/>
  <Override PartName="/ppt/notesSlides/notesSlide2.xml" ContentType="application/vnd.openxmlformats-officedocument.presentationml.notes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notesSlides/notesSlide7.xml" ContentType="application/vnd.openxmlformats-officedocument.presentationml.notesSlide+xml"/>
  <Override PartName="/ppt/slides/slide17.xml" ContentType="application/vnd.openxmlformats-officedocument.presentationml.slide+xml"/>
  <Override PartName="/ppt/notesSlides/notesSlide3.xml" ContentType="application/vnd.openxmlformats-officedocument.presentationml.notes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notesSlides/notesSlide8.xml" ContentType="application/vnd.openxmlformats-officedocument.presentationml.notes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28"/>
  </p:notesMasterIdLst>
  <p:sldIdLst>
    <p:sldId id="256" r:id="rId2"/>
    <p:sldId id="274" r:id="rId3"/>
    <p:sldId id="257" r:id="rId4"/>
    <p:sldId id="258" r:id="rId5"/>
    <p:sldId id="259" r:id="rId6"/>
    <p:sldId id="260" r:id="rId7"/>
    <p:sldId id="272" r:id="rId8"/>
    <p:sldId id="261" r:id="rId9"/>
    <p:sldId id="264" r:id="rId10"/>
    <p:sldId id="262" r:id="rId11"/>
    <p:sldId id="263" r:id="rId12"/>
    <p:sldId id="265" r:id="rId13"/>
    <p:sldId id="266" r:id="rId14"/>
    <p:sldId id="267" r:id="rId15"/>
    <p:sldId id="270" r:id="rId16"/>
    <p:sldId id="269" r:id="rId17"/>
    <p:sldId id="268" r:id="rId18"/>
    <p:sldId id="271" r:id="rId19"/>
    <p:sldId id="273" r:id="rId20"/>
    <p:sldId id="279" r:id="rId21"/>
    <p:sldId id="275" r:id="rId22"/>
    <p:sldId id="276" r:id="rId23"/>
    <p:sldId id="277" r:id="rId24"/>
    <p:sldId id="278" r:id="rId25"/>
    <p:sldId id="281" r:id="rId26"/>
    <p:sldId id="28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extLst>
    <p:ext uri="{E76CE94A-603C-4142-B9EB-6D1370010A27}">
      <p14:discardImageEditData xmlns:p14="http://schemas.microsoft.com/office/powerpoint/2010/main" xmlns:p="http://schemas.openxmlformats.org/presentationml/2006/main" xmlns:r="http://schemas.openxmlformats.org/officeDocument/2006/relationships" xmlns:a="http://schemas.openxmlformats.org/drawingml/2006/main" xmlns="" val="0"/>
    </p:ext>
    <p:ext uri="{D31A062A-798A-4329-ABDD-BBA856620510}">
      <p14:defaultImageDpi xmlns:p14="http://schemas.microsoft.com/office/powerpoint/2010/main" xmlns:p="http://schemas.openxmlformats.org/presentationml/2006/main" xmlns:r="http://schemas.openxmlformats.org/officeDocument/2006/relationships" xmlns:a="http://schemas.openxmlformats.org/drawingml/2006/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21980" autoAdjust="0"/>
    <p:restoredTop sz="94660"/>
  </p:normalViewPr>
  <p:slideViewPr>
    <p:cSldViewPr snapToGrid="0" snapToObjects="1">
      <p:cViewPr>
        <p:scale>
          <a:sx n="145" d="100"/>
          <a:sy n="145" d="100"/>
        </p:scale>
        <p:origin x="-27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0BC7E0-EDFC-1743-81CB-6DBC5680D21C}" type="datetimeFigureOut">
              <a:rPr lang="en-US" smtClean="0"/>
              <a:pPr/>
              <a:t>9/8/16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FF1FDF-2F6A-F044-AEB6-83F3CA5D1454}"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993402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7"/>
          <p:cNvSpPr txBox="1">
            <a:spLocks noGrp="1" noChangeArrowheads="1"/>
          </p:cNvSpPr>
          <p:nvPr/>
        </p:nvSpPr>
        <p:spPr bwMode="auto">
          <a:xfrm>
            <a:off x="3886511" y="8686957"/>
            <a:ext cx="2969939" cy="455484"/>
          </a:xfrm>
          <a:prstGeom prst="rect">
            <a:avLst/>
          </a:prstGeom>
          <a:noFill/>
          <a:ln w="9525">
            <a:noFill/>
            <a:miter lim="800000"/>
            <a:headEnd/>
            <a:tailEnd/>
          </a:ln>
        </p:spPr>
        <p:txBody>
          <a:bodyPr lIns="93512" tIns="46756" rIns="93512" bIns="46756" anchor="b"/>
          <a:lstStyle/>
          <a:p>
            <a:pPr algn="r" defTabSz="933545"/>
            <a:fld id="{5C09D77E-5511-4E06-BFF5-A117C6639E62}" type="slidenum">
              <a:rPr lang="en-US" sz="1400"/>
              <a:pPr algn="r" defTabSz="933545"/>
              <a:t>3</a:t>
            </a:fld>
            <a:endParaRPr lang="en-US" sz="1400" dirty="0"/>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dirty="0" smtClean="0">
              <a:latin typeface="Arial" charset="0"/>
              <a:ea typeface="MS PGothic" pitchFamily="34" charset="-128"/>
              <a:cs typeface="Arial" charset="0"/>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708177978"/>
      </p:ext>
    </p:extLst>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Primary end point. (A) Mean change in rheumatoid arthritis MRI Scoring (RAMRIS) erosion score (intent-to-treat (ITT) population). Missing values were imputed using linear extrapolation. Error bars represent the SE of the mean. (B) Cumulative distribution of change in RAMRIS erosion score at week 24. Missing values were imputed using linear extrapolation, ITT population. Broken horizontal lines represent ±SDC (smallest detectable change, determined according to the method of Bruynesteyn, </a:t>
            </a:r>
            <a:r>
              <a:rPr lang="en-GB" i="1">
                <a:latin typeface="Arial" charset="0"/>
                <a:cs typeface="msgothic" charset="0"/>
              </a:rPr>
              <a:t>et al.</a:t>
            </a:r>
            <a:r>
              <a:rPr lang="en-GB">
                <a:latin typeface="Arial" charset="0"/>
                <a:cs typeface="msgothic" charset="0"/>
              </a:rPr>
              <a:t>24 SDCs were 1.88 for RAMRIS erosion score, 1.54 for CARLOS, 2.11 for RAMRIS osteitis score and 1.56 for RAMRIS synovitis score).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Primary end point. (A) Mean change in rheumatoid arthritis MRI Scoring (RAMRIS) erosion score (intent-to-treat (ITT) population). Missing values were imputed using linear extrapolation. Error bars represent the SE of the mean. (B) Cumulative distribution of change in RAMRIS erosion score at week 24. Missing values were imputed using linear extrapolation, ITT population. Broken horizontal lines represent ±SDC (smallest detectable change, determined according to the method of Bruynesteyn, </a:t>
            </a:r>
            <a:r>
              <a:rPr lang="en-GB" i="1">
                <a:latin typeface="Arial" charset="0"/>
                <a:cs typeface="msgothic" charset="0"/>
              </a:rPr>
              <a:t>et al.</a:t>
            </a:r>
            <a:r>
              <a:rPr lang="en-GB">
                <a:latin typeface="Arial" charset="0"/>
                <a:cs typeface="msgothic" charset="0"/>
              </a:rPr>
              <a:t>24 SDCs were 1.88 for RAMRIS erosion score, 1.54 for CARLOS, 2.11 for RAMRIS osteitis score and 1.56 for RAMRIS synovitis score).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Mean changes in rheumatoid arthritis MRI Scoring (RAMRIS) synovitis, RAMRIS osteitis and MRI cartilage loss score (CARLOS) (intent-to-treat population). (A) Synovitis. Missing values were imputed using last observation carried forward. Error bars represent the SE of the mean. (B) Osteitis. Missing values were imputed using last observation carried forward. Error bars represent the SE of the mean. (C) Cartilage loss. Error bars represent the SE of the mean.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Mean changes in rheumatoid arthritis MRI Scoring (RAMRIS) synovitis, RAMRIS osteitis and MRI cartilage loss score (CARLOS) (intent-to-treat population). (A) Synovitis. Missing values were imputed using last observation carried forward. Error bars represent the SE of the mean. (B) Osteitis. Missing values were imputed using last observation carried forward. Error bars represent the SE of the mean. (C) Cartilage loss. Error bars represent the SE of the mean.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Mean change in total damage and total inflammation scores. (A) Total damage score. Total damage score=erosion score+(2.5×cartilage loss score). Missing values were imputed using linear extrapolation using baseline and week 12 images. Error bars represent the SE of the mean. (B) Total inflammation score. Total inflammation score=osteitis score+(3×synovitis score). Missing values were imputed using linear extrapolation using baseline and week 12 images. Error bars represent the SE of the mean.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Mean changes in rheumatoid arthritis MRI Scoring (RAMRIS) synovitis, RAMRIS osteitis and MRI cartilage loss score (CARLOS) (intent-to-treat population). (A) Synovitis. Missing values were imputed using last observation carried forward. Error bars represent the SE of the mean. (B) Osteitis. Missing values were imputed using last observation carried forward. Error bars represent the SE of the mean. (C) Cartilage loss. Error bars represent the SE of the mean.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Mean change in total damage and total inflammation scores. (A) Total damage score. Total damage score=erosion score+(2.5×cartilage loss score). Missing values were imputed using linear extrapolation using baseline and week 12 images. Error bars represent the SE of the mean. (B) Total inflammation score. Total inflammation score=osteitis score+(3×synovitis score). Missing values were imputed using linear extrapolation using baseline and week 12 images. Error bars represent the SE of the mean.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E0E0A56-CE53-064A-92DF-E0D01D80FE0F}" type="datetimeFigureOut">
              <a:rPr lang="en-US" smtClean="0"/>
              <a:pPr/>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3542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0E0A56-CE53-064A-92DF-E0D01D80FE0F}" type="datetimeFigureOut">
              <a:rPr lang="en-US" smtClean="0"/>
              <a:pPr/>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64135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0E0A56-CE53-064A-92DF-E0D01D80FE0F}" type="datetimeFigureOut">
              <a:rPr lang="en-US" smtClean="0"/>
              <a:pPr/>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433027931"/>
      </p:ext>
    </p:extLst>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0E0A56-CE53-064A-92DF-E0D01D80FE0F}" type="datetimeFigureOut">
              <a:rPr lang="en-US" smtClean="0"/>
              <a:pPr/>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7103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0E0A56-CE53-064A-92DF-E0D01D80FE0F}" type="datetimeFigureOut">
              <a:rPr lang="en-US" smtClean="0"/>
              <a:pPr/>
              <a:t>9/8/16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2455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E0E0A56-CE53-064A-92DF-E0D01D80FE0F}" type="datetimeFigureOut">
              <a:rPr lang="en-US" smtClean="0"/>
              <a:pPr/>
              <a:t>9/8/16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32837031"/>
      </p:ext>
    </p:extLst>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E0E0A56-CE53-064A-92DF-E0D01D80FE0F}" type="datetimeFigureOut">
              <a:rPr lang="en-US" smtClean="0"/>
              <a:pPr/>
              <a:t>9/8/16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769669244"/>
      </p:ext>
    </p:extLst>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0E0A56-CE53-064A-92DF-E0D01D80FE0F}" type="datetimeFigureOut">
              <a:rPr lang="en-US" smtClean="0"/>
              <a:pPr/>
              <a:t>9/8/16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128790048"/>
      </p:ext>
    </p:extLst>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0E0A56-CE53-064A-92DF-E0D01D80FE0F}" type="datetimeFigureOut">
              <a:rPr lang="en-US" smtClean="0"/>
              <a:pPr/>
              <a:t>9/8/16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60554472"/>
      </p:ext>
    </p:extLst>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0E0A56-CE53-064A-92DF-E0D01D80FE0F}" type="datetimeFigureOut">
              <a:rPr lang="en-US" smtClean="0"/>
              <a:pPr/>
              <a:t>9/8/16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68981677"/>
      </p:ext>
    </p:extLst>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0E0A56-CE53-064A-92DF-E0D01D80FE0F}" type="datetimeFigureOut">
              <a:rPr lang="en-US" smtClean="0"/>
              <a:pPr/>
              <a:t>9/8/16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0331606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0E0A56-CE53-064A-92DF-E0D01D80FE0F}" type="datetimeFigureOut">
              <a:rPr lang="en-US" smtClean="0"/>
              <a:pPr/>
              <a:t>9/8/16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F33A1A-3B70-E643-A904-A4E42D9062AF}" type="slidenum">
              <a:rPr lang="en-US" smtClean="0"/>
              <a:pPr/>
              <a:t>‹#›</a:t>
            </a:fld>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5173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jpe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Hypothesis Testing: Imaging Clinical Trials</a:t>
            </a:r>
            <a:endParaRPr lang="en-US" dirty="0"/>
          </a:p>
        </p:txBody>
      </p:sp>
      <p:sp>
        <p:nvSpPr>
          <p:cNvPr id="3" name="Subtitle 2"/>
          <p:cNvSpPr>
            <a:spLocks noGrp="1"/>
          </p:cNvSpPr>
          <p:nvPr>
            <p:ph type="subTitle" idx="1"/>
          </p:nvPr>
        </p:nvSpPr>
        <p:spPr/>
        <p:txBody>
          <a:bodyPr/>
          <a:lstStyle/>
          <a:p>
            <a:r>
              <a:rPr lang="en-US" dirty="0" smtClean="0"/>
              <a:t>Julie DiCarlo, Ph.D.</a:t>
            </a:r>
          </a:p>
          <a:p>
            <a:r>
              <a:rPr lang="en-US" dirty="0" smtClean="0"/>
              <a:t>18 August 2016</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64609968"/>
      </p:ext>
    </p:extLst>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data: dropouts</a:t>
            </a:r>
            <a:endParaRPr lang="en-US" dirty="0"/>
          </a:p>
        </p:txBody>
      </p:sp>
      <p:pic>
        <p:nvPicPr>
          <p:cNvPr id="3" name="Picture 2" descr="Screen Shot 2016-08-17 at 10.13.35 P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805795" y="1900621"/>
            <a:ext cx="7507035" cy="399218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58098222"/>
      </p:ext>
    </p:extLst>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Dropouts</a:t>
            </a:r>
            <a:endParaRPr lang="en-US" dirty="0"/>
          </a:p>
        </p:txBody>
      </p:sp>
      <p:pic>
        <p:nvPicPr>
          <p:cNvPr id="3" name="Picture 2" descr="Screen Shot 2016-08-17 at 10.20.16 P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331310" y="1386936"/>
            <a:ext cx="6612759" cy="518203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80787355"/>
      </p:ext>
    </p:extLst>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Primary end point.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35840" y="6205612"/>
            <a:ext cx="816480" cy="52277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50388"/>
          <a:stretch/>
        </p:blipFill>
        <p:spPr bwMode="auto">
          <a:xfrm>
            <a:off x="1060735" y="1207026"/>
            <a:ext cx="7191797" cy="4345939"/>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564641" y="5972308"/>
            <a:ext cx="3918240" cy="2318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Charles Peterfy et al. Ann Rheum Dis 2016;75:170-177</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©2016 by BMJ Publishing Group Ltd and European League Against Rheumatism</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7015574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b="1" dirty="0" smtClean="0">
                <a:latin typeface="Arial" charset="0"/>
              </a:rPr>
              <a:t>RAMRIS Erosion Score Change </a:t>
            </a:r>
            <a:endParaRPr lang="en-GB" b="1" dirty="0">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35840" y="6205612"/>
            <a:ext cx="816480" cy="52277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49254"/>
          <a:stretch/>
        </p:blipFill>
        <p:spPr bwMode="auto">
          <a:xfrm>
            <a:off x="1010880" y="1086068"/>
            <a:ext cx="7014062" cy="4335518"/>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564641" y="5972308"/>
            <a:ext cx="3918240" cy="2318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Charles Peterfy et al. Ann Rheum Dis 2016;75:170-177</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©2016 by BMJ Publishing Group Ltd and European League Against Rheumatism</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18319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Mean changes in rheumatoid arthritis MRI Scoring (RAMRIS) </a:t>
            </a:r>
            <a:r>
              <a:rPr lang="en-GB" sz="1500" b="1" dirty="0" err="1" smtClean="0">
                <a:latin typeface="Arial" charset="0"/>
              </a:rPr>
              <a:t>synovitis</a:t>
            </a:r>
            <a:r>
              <a:rPr lang="en-GB" sz="1500" b="1" dirty="0">
                <a:latin typeface="Arial" charset="0"/>
              </a:rPr>
              <a:t> </a:t>
            </a:r>
            <a:endParaRPr lang="en-GB" sz="1500" b="1" dirty="0" smtClean="0">
              <a:latin typeface="Arial" charset="0"/>
            </a:endParaRPr>
          </a:p>
          <a:p>
            <a:pPr algn="ctr"/>
            <a:r>
              <a:rPr lang="en-GB" sz="1500" b="1" dirty="0" smtClean="0">
                <a:latin typeface="Arial" charset="0"/>
              </a:rPr>
              <a:t>(</a:t>
            </a:r>
            <a:r>
              <a:rPr lang="en-GB" sz="1500" b="1" dirty="0">
                <a:latin typeface="Arial" charset="0"/>
              </a:rPr>
              <a:t>intent-to-treat population).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35840" y="6205612"/>
            <a:ext cx="816480" cy="52277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b="66582"/>
          <a:stretch/>
        </p:blipFill>
        <p:spPr bwMode="auto">
          <a:xfrm>
            <a:off x="1018458" y="1417234"/>
            <a:ext cx="6690993" cy="4083179"/>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5091068" y="77756"/>
            <a:ext cx="3918240" cy="2318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Charles </a:t>
            </a:r>
            <a:r>
              <a:rPr lang="en-GB" sz="1100" b="1" dirty="0" err="1">
                <a:latin typeface="Arial" charset="0"/>
              </a:rPr>
              <a:t>Peterfy</a:t>
            </a:r>
            <a:r>
              <a:rPr lang="en-GB" sz="1100" b="1" dirty="0">
                <a:latin typeface="Arial" charset="0"/>
              </a:rPr>
              <a:t> et al. Ann Rheum Dis 2016;75:170-177</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©2016 by BMJ Publishing Group Ltd and European League Against Rheumatism</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2694040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Mean changes in rheumatoid arthritis MRI Scoring (RAMRIS) </a:t>
            </a:r>
            <a:r>
              <a:rPr lang="en-GB" sz="1500" b="1" dirty="0" err="1" smtClean="0">
                <a:latin typeface="Arial" charset="0"/>
              </a:rPr>
              <a:t>osteitis</a:t>
            </a:r>
            <a:r>
              <a:rPr lang="en-GB" sz="1500" b="1" dirty="0" smtClean="0">
                <a:latin typeface="Arial" charset="0"/>
              </a:rPr>
              <a:t> </a:t>
            </a:r>
          </a:p>
          <a:p>
            <a:pPr algn="ctr"/>
            <a:r>
              <a:rPr lang="en-GB" sz="1500" b="1" dirty="0" smtClean="0">
                <a:latin typeface="Arial" charset="0"/>
              </a:rPr>
              <a:t>(</a:t>
            </a:r>
            <a:r>
              <a:rPr lang="en-GB" sz="1500" b="1" dirty="0">
                <a:latin typeface="Arial" charset="0"/>
              </a:rPr>
              <a:t>intent-to-treat population</a:t>
            </a:r>
            <a:r>
              <a:rPr lang="en-GB" sz="1500" b="1" dirty="0" smtClean="0">
                <a:latin typeface="Arial" charset="0"/>
              </a:rPr>
              <a:t>)</a:t>
            </a:r>
            <a:endParaRPr lang="en-GB" sz="1500" b="1" dirty="0">
              <a:latin typeface="Arial"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35840" y="6205612"/>
            <a:ext cx="816480" cy="52277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33252" b="31851"/>
          <a:stretch/>
        </p:blipFill>
        <p:spPr bwMode="auto">
          <a:xfrm>
            <a:off x="1167356" y="1340068"/>
            <a:ext cx="6881816" cy="4385499"/>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5091068" y="77756"/>
            <a:ext cx="3918240" cy="2318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dirty="0">
                <a:latin typeface="Arial" charset="0"/>
              </a:rPr>
              <a:t>Charles </a:t>
            </a:r>
            <a:r>
              <a:rPr lang="en-GB" sz="1100" b="1" dirty="0" err="1">
                <a:latin typeface="Arial" charset="0"/>
              </a:rPr>
              <a:t>Peterfy</a:t>
            </a:r>
            <a:r>
              <a:rPr lang="en-GB" sz="1100" b="1" dirty="0">
                <a:latin typeface="Arial" charset="0"/>
              </a:rPr>
              <a:t> et al. Ann Rheum Dis 2016;75:170-177</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©2016 by BMJ Publishing Group Ltd and European League Against Rheumatism</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2120707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Mean change in </a:t>
            </a:r>
            <a:r>
              <a:rPr lang="en-GB" sz="1500" b="1" dirty="0" smtClean="0">
                <a:latin typeface="Arial" charset="0"/>
              </a:rPr>
              <a:t>total </a:t>
            </a:r>
            <a:r>
              <a:rPr lang="en-GB" sz="1500" b="1" dirty="0">
                <a:latin typeface="Arial" charset="0"/>
              </a:rPr>
              <a:t>inflammation scores.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35840" y="6205612"/>
            <a:ext cx="816480" cy="52277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56950"/>
          <a:stretch/>
        </p:blipFill>
        <p:spPr bwMode="auto">
          <a:xfrm>
            <a:off x="914917" y="1191172"/>
            <a:ext cx="7090233" cy="3950137"/>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684160" y="5972308"/>
            <a:ext cx="3918240" cy="2318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Charles Peterfy et al. Ann Rheum Dis 2016;75:170-177</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©2016 by BMJ Publishing Group Ltd and European League Against Rheumatism</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822615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dirty="0">
                <a:latin typeface="Arial" charset="0"/>
              </a:rPr>
              <a:t>Mean changes in rheumatoid arthritis </a:t>
            </a:r>
            <a:r>
              <a:rPr lang="en-GB" sz="1500" b="1" dirty="0" smtClean="0">
                <a:latin typeface="Arial" charset="0"/>
              </a:rPr>
              <a:t>MRI </a:t>
            </a:r>
            <a:r>
              <a:rPr lang="en-GB" sz="1500" b="1" dirty="0">
                <a:latin typeface="Arial" charset="0"/>
              </a:rPr>
              <a:t>cartilage loss score (CARLOS) </a:t>
            </a:r>
            <a:endParaRPr lang="en-GB" sz="1500" b="1" dirty="0" smtClean="0">
              <a:latin typeface="Arial" charset="0"/>
            </a:endParaRPr>
          </a:p>
          <a:p>
            <a:pPr algn="ctr"/>
            <a:r>
              <a:rPr lang="en-GB" sz="1500" b="1" dirty="0" smtClean="0">
                <a:latin typeface="Arial" charset="0"/>
              </a:rPr>
              <a:t>(</a:t>
            </a:r>
            <a:r>
              <a:rPr lang="en-GB" sz="1500" b="1" dirty="0">
                <a:latin typeface="Arial" charset="0"/>
              </a:rPr>
              <a:t>intent-to-treat population).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35840" y="6205612"/>
            <a:ext cx="816480" cy="52277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68583"/>
          <a:stretch/>
        </p:blipFill>
        <p:spPr bwMode="auto">
          <a:xfrm>
            <a:off x="1035825" y="1331308"/>
            <a:ext cx="7099129" cy="4072759"/>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3234240" y="5972308"/>
            <a:ext cx="3918240" cy="2318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Charles Peterfy et al. Ann Rheum Dis 2016;75:170-177</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©2016 by BMJ Publishing Group Ltd and European League Against Rheumatism</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6793490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1500" b="1">
                <a:latin typeface="Arial" charset="0"/>
              </a:rPr>
              <a:t>Mean change in total damage and total inflammation scores.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7935840" y="6205612"/>
            <a:ext cx="816480" cy="52277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a:stretch>
            <a:fillRect/>
          </a:stretch>
        </p:blipFill>
        <p:spPr bwMode="auto">
          <a:xfrm>
            <a:off x="2684160" y="979303"/>
            <a:ext cx="3781440" cy="489363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blipFill dpi="0" rotWithShape="0">
                  <a:blip/>
                  <a:srcRect/>
                  <a:stretch>
                    <a:fillRect/>
                  </a:stretch>
                </a:blip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pic>
      <p:sp>
        <p:nvSpPr>
          <p:cNvPr id="3076" name="Text Box 4"/>
          <p:cNvSpPr txBox="1">
            <a:spLocks noChangeArrowheads="1"/>
          </p:cNvSpPr>
          <p:nvPr/>
        </p:nvSpPr>
        <p:spPr bwMode="auto">
          <a:xfrm>
            <a:off x="2684160" y="5972308"/>
            <a:ext cx="3918240" cy="2318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FFFFFF"/>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Lst>
              <a:defRPr sz="2400">
                <a:solidFill>
                  <a:srgbClr val="000000"/>
                </a:solidFill>
                <a:latin typeface="Times New Roman" charset="0"/>
                <a:ea typeface="ＭＳ Ｐゴシック" charset="0"/>
                <a:cs typeface="msgothic" charset="0"/>
              </a:defRPr>
            </a:lvl9pPr>
          </a:lstStyle>
          <a:p>
            <a:r>
              <a:rPr lang="en-GB" sz="1100" b="1">
                <a:latin typeface="Arial" charset="0"/>
              </a:rPr>
              <a:t>Charles Peterfy et al. Ann Rheum Dis 2016;75:170-177</a:t>
            </a:r>
          </a:p>
        </p:txBody>
      </p:sp>
      <p:sp>
        <p:nvSpPr>
          <p:cNvPr id="3077" name="Text Box 5"/>
          <p:cNvSpPr txBox="1">
            <a:spLocks noChangeArrowheads="1"/>
          </p:cNvSpPr>
          <p:nvPr/>
        </p:nvSpPr>
        <p:spPr bwMode="auto">
          <a:xfrm>
            <a:off x="97920" y="6613175"/>
            <a:ext cx="4930560" cy="3470764"/>
          </a:xfrm>
          <a:prstGeom prst="rect">
            <a:avLst/>
          </a:prstGeom>
          <a:noFill/>
          <a:ln>
            <a:noFill/>
          </a:ln>
          <a:effectLst/>
          <a:extLst>
            <a:ext uri="{909E8E84-426E-40dd-AFC4-6F175D3DCCD1}">
              <a14:hiddenFill xmlns:a14="http://schemas.microsoft.com/office/drawing/2010/main" xmlns:p="http://schemas.openxmlformats.org/presentationml/2006/main" xmlns:r="http://schemas.openxmlformats.org/officeDocument/2006/relationships" xmlns:a="http://schemas.openxmlformats.org/drawingml/2006/main" xmlns="">
                <a:solidFill>
                  <a:srgbClr val="FFFFFF"/>
                </a:solidFill>
              </a14:hiddenFill>
            </a:ext>
            <a:ext uri="{91240B29-F687-4f45-9708-019B960494DF}">
              <a14:hiddenLine xmlns:a14="http://schemas.microsoft.com/office/drawing/2010/main" xmlns:p="http://schemas.openxmlformats.org/presentationml/2006/main" xmlns:r="http://schemas.openxmlformats.org/officeDocument/2006/relationships" xmlns:a="http://schemas.openxmlformats.org/drawingml/2006/main" xmlns="" w="9525">
                <a:solidFill>
                  <a:srgbClr val="000000"/>
                </a:solidFill>
                <a:round/>
                <a:headEnd/>
                <a:tailEnd/>
              </a14:hiddenLine>
            </a:ext>
            <a:ext uri="{AF507438-7753-43e0-B8FC-AC1667EBCBE1}">
              <a14:hiddenEffects xmlns:a14="http://schemas.microsoft.com/office/drawing/2010/main" xmlns:p="http://schemas.openxmlformats.org/presentationml/2006/main" xmlns:r="http://schemas.openxmlformats.org/officeDocument/2006/relationships" xmlns:a="http://schemas.openxmlformats.org/drawingml/2006/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Lst>
              <a:defRPr sz="2400">
                <a:solidFill>
                  <a:srgbClr val="000000"/>
                </a:solidFill>
                <a:latin typeface="Times New Roman" charset="0"/>
                <a:ea typeface="ＭＳ Ｐゴシック" charset="0"/>
                <a:cs typeface="msgothic" charset="0"/>
              </a:defRPr>
            </a:lvl9pPr>
          </a:lstStyle>
          <a:p>
            <a:r>
              <a:rPr lang="en-GB" sz="900">
                <a:latin typeface="Arial" charset="0"/>
              </a:rPr>
              <a:t>©2016 by BMJ Publishing Group Ltd and European League Against Rheumatism</a:t>
            </a: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0445392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P-values</a:t>
            </a:r>
            <a:endParaRPr lang="en-US" dirty="0"/>
          </a:p>
        </p:txBody>
      </p:sp>
      <p:sp>
        <p:nvSpPr>
          <p:cNvPr id="3" name="Content Placeholder 2"/>
          <p:cNvSpPr>
            <a:spLocks noGrp="1"/>
          </p:cNvSpPr>
          <p:nvPr>
            <p:ph idx="1"/>
          </p:nvPr>
        </p:nvSpPr>
        <p:spPr/>
        <p:txBody>
          <a:bodyPr>
            <a:normAutofit/>
          </a:bodyPr>
          <a:lstStyle/>
          <a:p>
            <a:r>
              <a:rPr lang="en-US" dirty="0" smtClean="0"/>
              <a:t>Does not </a:t>
            </a:r>
            <a:r>
              <a:rPr lang="en-US" dirty="0"/>
              <a:t>take into account the size of the observed </a:t>
            </a:r>
            <a:r>
              <a:rPr lang="en-US" dirty="0" smtClean="0"/>
              <a:t>effect</a:t>
            </a:r>
          </a:p>
          <a:p>
            <a:pPr lvl="1"/>
            <a:r>
              <a:rPr lang="en-US" dirty="0" smtClean="0"/>
              <a:t>small </a:t>
            </a:r>
            <a:r>
              <a:rPr lang="en-US" dirty="0"/>
              <a:t>effect </a:t>
            </a:r>
            <a:r>
              <a:rPr lang="en-US" dirty="0" smtClean="0"/>
              <a:t>with </a:t>
            </a:r>
            <a:r>
              <a:rPr lang="en-US" dirty="0"/>
              <a:t>large sample size can have </a:t>
            </a:r>
            <a:r>
              <a:rPr lang="en-US" dirty="0" smtClean="0"/>
              <a:t>same </a:t>
            </a:r>
            <a:r>
              <a:rPr lang="en-US" i="1" dirty="0"/>
              <a:t>P </a:t>
            </a:r>
            <a:r>
              <a:rPr lang="en-US" dirty="0"/>
              <a:t>value as </a:t>
            </a:r>
            <a:r>
              <a:rPr lang="en-US" dirty="0" smtClean="0"/>
              <a:t>large </a:t>
            </a:r>
            <a:r>
              <a:rPr lang="en-US" dirty="0"/>
              <a:t>effect in </a:t>
            </a:r>
            <a:r>
              <a:rPr lang="en-US" dirty="0" smtClean="0"/>
              <a:t>small study</a:t>
            </a:r>
            <a:endParaRPr lang="en-US" dirty="0"/>
          </a:p>
          <a:p>
            <a:r>
              <a:rPr lang="en-US" dirty="0" smtClean="0"/>
              <a:t>Judgment intended with hypothesis test</a:t>
            </a:r>
          </a:p>
          <a:p>
            <a:pPr lvl="1"/>
            <a:r>
              <a:rPr lang="en-US" dirty="0" smtClean="0"/>
              <a:t>Care more about false</a:t>
            </a:r>
            <a:r>
              <a:rPr lang="en-US" dirty="0"/>
              <a:t>-negative </a:t>
            </a:r>
            <a:r>
              <a:rPr lang="en-US" dirty="0" smtClean="0"/>
              <a:t>or false-positive </a:t>
            </a:r>
            <a:r>
              <a:rPr lang="en-US" dirty="0"/>
              <a:t>error </a:t>
            </a:r>
            <a:r>
              <a:rPr lang="en-US" dirty="0" smtClean="0"/>
              <a:t>rates?</a:t>
            </a:r>
            <a:endParaRPr lang="en-US" dirty="0"/>
          </a:p>
        </p:txBody>
      </p:sp>
      <p:sp>
        <p:nvSpPr>
          <p:cNvPr id="4" name="TextBox 3"/>
          <p:cNvSpPr txBox="1"/>
          <p:nvPr/>
        </p:nvSpPr>
        <p:spPr>
          <a:xfrm>
            <a:off x="3801241" y="6240025"/>
            <a:ext cx="5036207" cy="369332"/>
          </a:xfrm>
          <a:prstGeom prst="rect">
            <a:avLst/>
          </a:prstGeom>
          <a:noFill/>
        </p:spPr>
        <p:txBody>
          <a:bodyPr wrap="square" rtlCol="0">
            <a:spAutoFit/>
          </a:bodyPr>
          <a:lstStyle/>
          <a:p>
            <a:r>
              <a:rPr lang="en-US" i="1" dirty="0" smtClean="0"/>
              <a:t>Goodman, SN. </a:t>
            </a:r>
            <a:r>
              <a:rPr lang="en-US" i="1" dirty="0"/>
              <a:t>Ann Intern Med</a:t>
            </a:r>
            <a:r>
              <a:rPr lang="en-US" i="1" dirty="0" smtClean="0"/>
              <a:t>.1999;130</a:t>
            </a:r>
            <a:r>
              <a:rPr lang="en-US" i="1" dirty="0"/>
              <a:t>:995-1004</a:t>
            </a:r>
            <a:r>
              <a:rPr lang="en-US" i="1" dirty="0" smtClean="0"/>
              <a:t>.</a:t>
            </a:r>
            <a:endParaRPr lang="en-US" i="1"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379443142"/>
      </p:ext>
    </p:extLst>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Hypothesis Testing: </a:t>
            </a:r>
            <a:r>
              <a:rPr lang="en-US" i="1" dirty="0" smtClean="0">
                <a:solidFill>
                  <a:srgbClr val="FF0000"/>
                </a:solidFill>
              </a:rPr>
              <a:t>Some* </a:t>
            </a:r>
            <a:r>
              <a:rPr lang="en-US" dirty="0" smtClean="0"/>
              <a:t>Imaging Clinical Trials</a:t>
            </a:r>
            <a:endParaRPr lang="en-US" dirty="0"/>
          </a:p>
        </p:txBody>
      </p:sp>
      <p:sp>
        <p:nvSpPr>
          <p:cNvPr id="3" name="Subtitle 2"/>
          <p:cNvSpPr>
            <a:spLocks noGrp="1"/>
          </p:cNvSpPr>
          <p:nvPr>
            <p:ph type="subTitle" idx="1"/>
          </p:nvPr>
        </p:nvSpPr>
        <p:spPr/>
        <p:txBody>
          <a:bodyPr/>
          <a:lstStyle/>
          <a:p>
            <a:r>
              <a:rPr lang="en-US" dirty="0" smtClean="0"/>
              <a:t>Julie DiCarlo, Ph.D.</a:t>
            </a:r>
          </a:p>
          <a:p>
            <a:r>
              <a:rPr lang="en-US" dirty="0" smtClean="0"/>
              <a:t>18 August 2016</a:t>
            </a:r>
          </a:p>
        </p:txBody>
      </p:sp>
      <p:sp>
        <p:nvSpPr>
          <p:cNvPr id="4" name="TextBox 3"/>
          <p:cNvSpPr txBox="1"/>
          <p:nvPr/>
        </p:nvSpPr>
        <p:spPr>
          <a:xfrm>
            <a:off x="5526691" y="5839057"/>
            <a:ext cx="3170620" cy="369332"/>
          </a:xfrm>
          <a:prstGeom prst="rect">
            <a:avLst/>
          </a:prstGeom>
          <a:noFill/>
        </p:spPr>
        <p:txBody>
          <a:bodyPr wrap="square" rtlCol="0">
            <a:spAutoFit/>
          </a:bodyPr>
          <a:lstStyle/>
          <a:p>
            <a:r>
              <a:rPr lang="en-US" i="1" dirty="0" smtClean="0">
                <a:solidFill>
                  <a:srgbClr val="FF0000"/>
                </a:solidFill>
              </a:rPr>
              <a:t>* The ones that use scoring</a:t>
            </a:r>
            <a:endParaRPr lang="en-US" i="1" dirty="0">
              <a:solidFill>
                <a:srgbClr val="FF0000"/>
              </a:solidFill>
            </a:endParaRPr>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814141070"/>
      </p:ext>
    </p:extLst>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Example: 6 patients try drugs A and B</a:t>
            </a:r>
            <a:endParaRPr lang="en-US" dirty="0"/>
          </a:p>
        </p:txBody>
      </p:sp>
      <p:sp>
        <p:nvSpPr>
          <p:cNvPr id="7" name="Content Placeholder 6"/>
          <p:cNvSpPr>
            <a:spLocks noGrp="1"/>
          </p:cNvSpPr>
          <p:nvPr>
            <p:ph idx="1"/>
          </p:nvPr>
        </p:nvSpPr>
        <p:spPr>
          <a:xfrm>
            <a:off x="457200" y="1417638"/>
            <a:ext cx="8229600" cy="4708525"/>
          </a:xfrm>
        </p:spPr>
        <p:txBody>
          <a:bodyPr/>
          <a:lstStyle/>
          <a:p>
            <a:r>
              <a:rPr lang="en-US" sz="2800" dirty="0" smtClean="0"/>
              <a:t>Better treatment results: A A A A A B</a:t>
            </a:r>
          </a:p>
          <a:p>
            <a:pPr lvl="1"/>
            <a:r>
              <a:rPr lang="en-US" sz="2400" dirty="0" smtClean="0"/>
              <a:t>6 planned patients: </a:t>
            </a:r>
            <a:r>
              <a:rPr lang="en-US" sz="2400" i="1" dirty="0"/>
              <a:t>P </a:t>
            </a:r>
            <a:r>
              <a:rPr lang="en-US" sz="2400" dirty="0"/>
              <a:t>value </a:t>
            </a:r>
            <a:r>
              <a:rPr lang="en-US" sz="2400" dirty="0" smtClean="0"/>
              <a:t>= 0.11 </a:t>
            </a:r>
          </a:p>
          <a:p>
            <a:pPr lvl="1"/>
            <a:r>
              <a:rPr lang="en-US" sz="2400" dirty="0" smtClean="0"/>
              <a:t>Stop until B is better up to 6: </a:t>
            </a:r>
            <a:r>
              <a:rPr lang="en-US" sz="2400" i="1" dirty="0"/>
              <a:t>P </a:t>
            </a:r>
            <a:r>
              <a:rPr lang="en-US" sz="2400" dirty="0"/>
              <a:t>value </a:t>
            </a:r>
            <a:r>
              <a:rPr lang="en-US" sz="2400" dirty="0" smtClean="0"/>
              <a:t>= </a:t>
            </a:r>
            <a:r>
              <a:rPr lang="en-US" sz="2400" dirty="0"/>
              <a:t>0.03 </a:t>
            </a:r>
          </a:p>
          <a:p>
            <a:pPr marL="457200" lvl="1" indent="0">
              <a:buNone/>
            </a:pPr>
            <a:endParaRPr lang="en-US" dirty="0"/>
          </a:p>
        </p:txBody>
      </p:sp>
      <p:sp>
        <p:nvSpPr>
          <p:cNvPr id="8" name="TextBox 7"/>
          <p:cNvSpPr txBox="1"/>
          <p:nvPr/>
        </p:nvSpPr>
        <p:spPr>
          <a:xfrm>
            <a:off x="5462102" y="6243912"/>
            <a:ext cx="3599793" cy="369332"/>
          </a:xfrm>
          <a:prstGeom prst="rect">
            <a:avLst/>
          </a:prstGeom>
          <a:noFill/>
        </p:spPr>
        <p:txBody>
          <a:bodyPr wrap="square" rtlCol="0">
            <a:spAutoFit/>
          </a:bodyPr>
          <a:lstStyle/>
          <a:p>
            <a:r>
              <a:rPr lang="en-US" i="1" dirty="0" smtClean="0"/>
              <a:t>Goodman, SN. </a:t>
            </a:r>
            <a:r>
              <a:rPr lang="en-US" i="1" dirty="0"/>
              <a:t>Ann Intern Med</a:t>
            </a:r>
            <a:r>
              <a:rPr lang="en-US" i="1" dirty="0" smtClean="0"/>
              <a:t>.1999</a:t>
            </a:r>
            <a:endParaRPr lang="en-US" i="1" dirty="0"/>
          </a:p>
        </p:txBody>
      </p:sp>
      <p:pic>
        <p:nvPicPr>
          <p:cNvPr id="9" name="Picture 8" descr="Screen Shot 2016-08-18 at 11.10.28 A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902138" y="2799360"/>
            <a:ext cx="4559964" cy="3888828"/>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54355756"/>
      </p:ext>
    </p:extLst>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creen Shot 2016-08-18 at 10.54.43 AM.png"/>
          <p:cNvPicPr>
            <a:picLocks noChangeAspect="1"/>
          </p:cNvPicPr>
          <p:nvPr/>
        </p:nvPicPr>
        <p:blipFill rotWithShape="1">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8969"/>
          <a:stretch/>
        </p:blipFill>
        <p:spPr>
          <a:xfrm>
            <a:off x="0" y="1620344"/>
            <a:ext cx="9144000" cy="2817619"/>
          </a:xfrm>
          <a:prstGeom prst="rect">
            <a:avLst/>
          </a:prstGeom>
        </p:spPr>
      </p:pic>
      <p:sp>
        <p:nvSpPr>
          <p:cNvPr id="5" name="Title 4"/>
          <p:cNvSpPr>
            <a:spLocks noGrp="1"/>
          </p:cNvSpPr>
          <p:nvPr>
            <p:ph type="title"/>
          </p:nvPr>
        </p:nvSpPr>
        <p:spPr/>
        <p:txBody>
          <a:bodyPr/>
          <a:lstStyle/>
          <a:p>
            <a:r>
              <a:rPr lang="en-US" dirty="0" smtClean="0"/>
              <a:t>True or False?</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285836198"/>
      </p:ext>
    </p:extLst>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descr="Screen Shot 2016-08-18 at 10.54.43 AM.png"/>
          <p:cNvPicPr>
            <a:picLocks noChangeAspect="1"/>
          </p:cNvPicPr>
          <p:nvPr/>
        </p:nvPicPr>
        <p:blipFill rotWithShape="1">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rcRect t="-652" b="1"/>
          <a:stretch/>
        </p:blipFill>
        <p:spPr>
          <a:xfrm>
            <a:off x="0" y="1322552"/>
            <a:ext cx="9144000" cy="3115411"/>
          </a:xfrm>
          <a:prstGeom prst="rect">
            <a:avLst/>
          </a:prstGeom>
        </p:spPr>
      </p:pic>
      <p:sp>
        <p:nvSpPr>
          <p:cNvPr id="5" name="Title 4"/>
          <p:cNvSpPr>
            <a:spLocks noGrp="1"/>
          </p:cNvSpPr>
          <p:nvPr>
            <p:ph type="title"/>
          </p:nvPr>
        </p:nvSpPr>
        <p:spPr/>
        <p:txBody>
          <a:bodyPr/>
          <a:lstStyle/>
          <a:p>
            <a:r>
              <a:rPr lang="en-US" dirty="0" smtClean="0"/>
              <a:t>True or False?</a:t>
            </a:r>
            <a:endParaRPr lang="en-US" dirty="0"/>
          </a:p>
        </p:txBody>
      </p:sp>
      <p:sp>
        <p:nvSpPr>
          <p:cNvPr id="4" name="TextBox 3"/>
          <p:cNvSpPr txBox="1"/>
          <p:nvPr/>
        </p:nvSpPr>
        <p:spPr>
          <a:xfrm>
            <a:off x="4430110" y="4624552"/>
            <a:ext cx="4256690" cy="646331"/>
          </a:xfrm>
          <a:prstGeom prst="rect">
            <a:avLst/>
          </a:prstGeom>
          <a:noFill/>
        </p:spPr>
        <p:txBody>
          <a:bodyPr wrap="square" rtlCol="0">
            <a:spAutoFit/>
          </a:bodyPr>
          <a:lstStyle/>
          <a:p>
            <a:r>
              <a:rPr lang="en-US" i="1" dirty="0" smtClean="0"/>
              <a:t>Goodman, SN. </a:t>
            </a:r>
            <a:r>
              <a:rPr lang="fi-FI" i="1" dirty="0" err="1"/>
              <a:t>Semin</a:t>
            </a:r>
            <a:r>
              <a:rPr lang="fi-FI" i="1" dirty="0"/>
              <a:t> </a:t>
            </a:r>
            <a:r>
              <a:rPr lang="fi-FI" i="1" dirty="0" err="1"/>
              <a:t>Hematol</a:t>
            </a:r>
            <a:r>
              <a:rPr lang="fi-FI" i="1" dirty="0"/>
              <a:t> 45:135-140 </a:t>
            </a:r>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566896679"/>
      </p:ext>
    </p:extLst>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creen Shot 2016-08-18 at 10.58.50 A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788276" y="1362276"/>
            <a:ext cx="7786414" cy="4571379"/>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874697363"/>
      </p:ext>
    </p:extLst>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Picture 2" descr="Screen Shot 2016-08-18 at 11.06.11 A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71517" y="1127864"/>
            <a:ext cx="8697310" cy="49530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619976733"/>
      </p:ext>
    </p:extLst>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Use </a:t>
            </a:r>
            <a:r>
              <a:rPr lang="en-US" dirty="0"/>
              <a:t>C</a:t>
            </a:r>
            <a:r>
              <a:rPr lang="en-US" dirty="0" smtClean="0"/>
              <a:t>ontext</a:t>
            </a:r>
            <a:endParaRPr lang="en-US" dirty="0"/>
          </a:p>
        </p:txBody>
      </p:sp>
      <p:sp>
        <p:nvSpPr>
          <p:cNvPr id="3" name="Content Placeholder 2"/>
          <p:cNvSpPr>
            <a:spLocks noGrp="1"/>
          </p:cNvSpPr>
          <p:nvPr>
            <p:ph idx="1"/>
          </p:nvPr>
        </p:nvSpPr>
        <p:spPr/>
        <p:txBody>
          <a:bodyPr/>
          <a:lstStyle/>
          <a:p>
            <a:r>
              <a:rPr lang="en-US" dirty="0" smtClean="0"/>
              <a:t>Experimental design</a:t>
            </a:r>
          </a:p>
          <a:p>
            <a:r>
              <a:rPr lang="en-US" dirty="0" smtClean="0"/>
              <a:t>Historical results (example: do placebo groups behave similarly across studies?)</a:t>
            </a:r>
          </a:p>
          <a:p>
            <a:r>
              <a:rPr lang="en-US" dirty="0" smtClean="0"/>
              <a:t>Sample conditions </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508330691"/>
      </p:ext>
    </p:extLst>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85900" y="0"/>
            <a:ext cx="6167266" cy="6858000"/>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947458190"/>
      </p:ext>
    </p:extLst>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normAutofit/>
          </a:bodyPr>
          <a:lstStyle/>
          <a:p>
            <a:r>
              <a:rPr lang="en-US" dirty="0" smtClean="0"/>
              <a:t>Trials Require Global Recruitment</a:t>
            </a:r>
          </a:p>
        </p:txBody>
      </p:sp>
      <p:sp>
        <p:nvSpPr>
          <p:cNvPr id="6148" name="Rectangle 2"/>
          <p:cNvSpPr txBox="1">
            <a:spLocks noChangeArrowheads="1"/>
          </p:cNvSpPr>
          <p:nvPr/>
        </p:nvSpPr>
        <p:spPr bwMode="auto">
          <a:xfrm>
            <a:off x="304800" y="6005513"/>
            <a:ext cx="8839200" cy="260350"/>
          </a:xfrm>
          <a:prstGeom prst="rect">
            <a:avLst/>
          </a:prstGeom>
          <a:noFill/>
          <a:ln w="9525">
            <a:noFill/>
            <a:miter lim="800000"/>
            <a:headEnd/>
            <a:tailEnd/>
          </a:ln>
        </p:spPr>
        <p:txBody>
          <a:bodyPr anchor="ctr"/>
          <a:lstStyle/>
          <a:p>
            <a:endParaRPr lang="en-US" sz="1000" baseline="30000" dirty="0">
              <a:solidFill>
                <a:schemeClr val="tx2"/>
              </a:solidFill>
            </a:endParaRPr>
          </a:p>
        </p:txBody>
      </p:sp>
      <p:pic>
        <p:nvPicPr>
          <p:cNvPr id="6149" name="Picture 2"/>
          <p:cNvPicPr>
            <a:picLocks noChangeAspect="1" noChangeArrowheads="1"/>
          </p:cNvPicPr>
          <p:nvPr/>
        </p:nvPicPr>
        <p:blipFill rotWithShape="1">
          <a:blip r:embed="rId3"/>
          <a:srcRect t="9557"/>
          <a:stretch/>
        </p:blipFill>
        <p:spPr bwMode="auto">
          <a:xfrm>
            <a:off x="753533" y="2014483"/>
            <a:ext cx="7625612" cy="4590454"/>
          </a:xfrm>
          <a:prstGeom prst="rect">
            <a:avLst/>
          </a:prstGeom>
          <a:noFill/>
          <a:ln w="9525">
            <a:noFill/>
            <a:miter lim="800000"/>
            <a:headEnd/>
            <a:tailEnd/>
          </a:ln>
        </p:spPr>
      </p:pic>
      <p:sp>
        <p:nvSpPr>
          <p:cNvPr id="2" name="TextBox 1"/>
          <p:cNvSpPr txBox="1"/>
          <p:nvPr/>
        </p:nvSpPr>
        <p:spPr>
          <a:xfrm>
            <a:off x="1138621" y="1417638"/>
            <a:ext cx="6884276" cy="369332"/>
          </a:xfrm>
          <a:prstGeom prst="rect">
            <a:avLst/>
          </a:prstGeom>
          <a:noFill/>
        </p:spPr>
        <p:txBody>
          <a:bodyPr wrap="square" rtlCol="0">
            <a:spAutoFit/>
          </a:bodyPr>
          <a:lstStyle/>
          <a:p>
            <a:r>
              <a:rPr lang="en-US" dirty="0" smtClean="0"/>
              <a:t>One doctor cannot recruit all patients to get sufficient power</a:t>
            </a: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330125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Imaging Data Flow</a:t>
            </a:r>
            <a:endParaRPr lang="en-US" dirty="0"/>
          </a:p>
        </p:txBody>
      </p:sp>
      <p:pic>
        <p:nvPicPr>
          <p:cNvPr id="10" name="Picture 9" descr="Slide1.jpg"/>
          <p:cNvPicPr>
            <a:picLocks noChangeAspect="1"/>
          </p:cNvPicPr>
          <p:nvPr/>
        </p:nvPicPr>
        <p:blipFill>
          <a:blip r:embed="rId2" cstate="screen">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tretch>
            <a:fillRect/>
          </a:stretch>
        </p:blipFill>
        <p:spPr>
          <a:xfrm>
            <a:off x="831850" y="1513773"/>
            <a:ext cx="7512050" cy="5195962"/>
          </a:xfrm>
          <a:prstGeom prst="rect">
            <a:avLst/>
          </a:prstGeom>
        </p:spPr>
      </p:pic>
      <p:pic>
        <p:nvPicPr>
          <p:cNvPr id="4" name="Picture 2"/>
          <p:cNvPicPr>
            <a:picLocks noChangeAspect="1" noChangeArrowheads="1"/>
          </p:cNvPicPr>
          <p:nvPr/>
        </p:nvPicPr>
        <p:blipFill rotWithShape="1">
          <a:blip r:embed="rId3"/>
          <a:srcRect l="7767" t="32793" r="67747" b="30048"/>
          <a:stretch/>
        </p:blipFill>
        <p:spPr bwMode="auto">
          <a:xfrm>
            <a:off x="189563" y="274638"/>
            <a:ext cx="1867186" cy="1885979"/>
          </a:xfrm>
          <a:prstGeom prst="rect">
            <a:avLst/>
          </a:prstGeom>
          <a:noFill/>
          <a:ln w="9525">
            <a:noFill/>
            <a:miter lim="800000"/>
            <a:headEnd/>
            <a:tailEnd/>
          </a:ln>
        </p:spPr>
      </p:pic>
      <p:sp>
        <p:nvSpPr>
          <p:cNvPr id="5" name="TextBox 4"/>
          <p:cNvSpPr txBox="1"/>
          <p:nvPr/>
        </p:nvSpPr>
        <p:spPr>
          <a:xfrm>
            <a:off x="5222433" y="1620617"/>
            <a:ext cx="2871865" cy="369332"/>
          </a:xfrm>
          <a:prstGeom prst="rect">
            <a:avLst/>
          </a:prstGeom>
          <a:solidFill>
            <a:schemeClr val="accent1"/>
          </a:solidFill>
        </p:spPr>
        <p:txBody>
          <a:bodyPr wrap="square" rtlCol="0">
            <a:spAutoFit/>
          </a:bodyPr>
          <a:lstStyle/>
          <a:p>
            <a:r>
              <a:rPr lang="en-US" dirty="0" smtClean="0"/>
              <a:t>Trial CRO (study radiologists)</a:t>
            </a:r>
            <a:endParaRPr lang="en-US" dirty="0"/>
          </a:p>
        </p:txBody>
      </p:sp>
      <p:cxnSp>
        <p:nvCxnSpPr>
          <p:cNvPr id="7" name="Straight Connector 6"/>
          <p:cNvCxnSpPr/>
          <p:nvPr/>
        </p:nvCxnSpPr>
        <p:spPr>
          <a:xfrm flipH="1">
            <a:off x="947810" y="1417638"/>
            <a:ext cx="180084" cy="964707"/>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a:endCxn id="18" idx="4"/>
          </p:cNvCxnSpPr>
          <p:nvPr/>
        </p:nvCxnSpPr>
        <p:spPr>
          <a:xfrm>
            <a:off x="1127894" y="1417638"/>
            <a:ext cx="1578520" cy="964707"/>
          </a:xfrm>
          <a:prstGeom prst="line">
            <a:avLst/>
          </a:prstGeom>
        </p:spPr>
        <p:style>
          <a:lnRef idx="2">
            <a:schemeClr val="accent1"/>
          </a:lnRef>
          <a:fillRef idx="0">
            <a:schemeClr val="accent1"/>
          </a:fillRef>
          <a:effectRef idx="1">
            <a:schemeClr val="accent1"/>
          </a:effectRef>
          <a:fontRef idx="minor">
            <a:schemeClr val="tx1"/>
          </a:fontRef>
        </p:style>
      </p:cxnSp>
      <p:sp>
        <p:nvSpPr>
          <p:cNvPr id="18" name="Right Triangle 17"/>
          <p:cNvSpPr/>
          <p:nvPr/>
        </p:nvSpPr>
        <p:spPr>
          <a:xfrm>
            <a:off x="1127894" y="1417638"/>
            <a:ext cx="1578520" cy="964707"/>
          </a:xfrm>
          <a:prstGeom prst="rtTriangle">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Triangle 18"/>
          <p:cNvSpPr/>
          <p:nvPr/>
        </p:nvSpPr>
        <p:spPr>
          <a:xfrm flipH="1">
            <a:off x="947810" y="1421136"/>
            <a:ext cx="183581" cy="961210"/>
          </a:xfrm>
          <a:prstGeom prst="rtTriangle">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423442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2-5 visits scored</a:t>
            </a:r>
            <a:endParaRPr lang="en-US" dirty="0"/>
          </a:p>
        </p:txBody>
      </p:sp>
      <p:pic>
        <p:nvPicPr>
          <p:cNvPr id="3" name="Picture 2" descr="Screen Shot 2016-08-17 at 9.30.29 P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201448" y="1617789"/>
            <a:ext cx="8741104" cy="4145384"/>
          </a:xfrm>
          <a:prstGeom prst="rect">
            <a:avLst/>
          </a:prstGeom>
        </p:spPr>
      </p:pic>
      <p:sp>
        <p:nvSpPr>
          <p:cNvPr id="4" name="TextBox 3"/>
          <p:cNvSpPr txBox="1"/>
          <p:nvPr/>
        </p:nvSpPr>
        <p:spPr>
          <a:xfrm>
            <a:off x="569310" y="5167586"/>
            <a:ext cx="4107793" cy="646331"/>
          </a:xfrm>
          <a:prstGeom prst="rect">
            <a:avLst/>
          </a:prstGeom>
          <a:noFill/>
        </p:spPr>
        <p:txBody>
          <a:bodyPr wrap="square" rtlCol="0">
            <a:spAutoFit/>
          </a:bodyPr>
          <a:lstStyle/>
          <a:p>
            <a:r>
              <a:rPr lang="en-US" dirty="0" smtClean="0"/>
              <a:t>Image order jumbled at scoring (radiologists are “</a:t>
            </a:r>
            <a:r>
              <a:rPr lang="en-US" i="1" dirty="0" smtClean="0">
                <a:solidFill>
                  <a:srgbClr val="0000FF"/>
                </a:solidFill>
              </a:rPr>
              <a:t>blinded”</a:t>
            </a:r>
            <a:r>
              <a:rPr lang="en-US" dirty="0" smtClean="0"/>
              <a:t>)</a:t>
            </a:r>
            <a:endParaRPr lang="en-US" dirty="0"/>
          </a:p>
        </p:txBody>
      </p:sp>
      <p:cxnSp>
        <p:nvCxnSpPr>
          <p:cNvPr id="6" name="Straight Arrow Connector 5"/>
          <p:cNvCxnSpPr/>
          <p:nvPr/>
        </p:nvCxnSpPr>
        <p:spPr>
          <a:xfrm flipH="1" flipV="1">
            <a:off x="2312276" y="4869793"/>
            <a:ext cx="543034" cy="297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2855310" y="4948621"/>
            <a:ext cx="1208690" cy="218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2855310" y="4948621"/>
            <a:ext cx="3871311" cy="2189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4076137767"/>
      </p:ext>
    </p:extLst>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analysis</a:t>
            </a:r>
            <a:endParaRPr lang="en-US" dirty="0"/>
          </a:p>
        </p:txBody>
      </p:sp>
      <p:sp>
        <p:nvSpPr>
          <p:cNvPr id="3" name="Content Placeholder 2"/>
          <p:cNvSpPr>
            <a:spLocks noGrp="1"/>
          </p:cNvSpPr>
          <p:nvPr>
            <p:ph idx="1"/>
          </p:nvPr>
        </p:nvSpPr>
        <p:spPr/>
        <p:txBody>
          <a:bodyPr/>
          <a:lstStyle/>
          <a:p>
            <a:r>
              <a:rPr lang="en-US" dirty="0" smtClean="0"/>
              <a:t>Raw data transferred to client</a:t>
            </a:r>
          </a:p>
          <a:p>
            <a:r>
              <a:rPr lang="en-US" dirty="0" smtClean="0"/>
              <a:t>One record per location-feature-reader-visit</a:t>
            </a:r>
          </a:p>
          <a:p>
            <a:r>
              <a:rPr lang="en-US" dirty="0" smtClean="0"/>
              <a:t>&gt;100K records:</a:t>
            </a:r>
          </a:p>
          <a:p>
            <a:pPr lvl="1"/>
            <a:r>
              <a:rPr lang="en-US" dirty="0" smtClean="0"/>
              <a:t>50-200 subjects</a:t>
            </a:r>
          </a:p>
          <a:p>
            <a:pPr lvl="1"/>
            <a:r>
              <a:rPr lang="en-US" dirty="0" smtClean="0"/>
              <a:t>2 readers</a:t>
            </a:r>
          </a:p>
          <a:p>
            <a:pPr lvl="1"/>
            <a:r>
              <a:rPr lang="en-US" dirty="0" smtClean="0"/>
              <a:t>2-5 visits</a:t>
            </a:r>
          </a:p>
          <a:p>
            <a:pPr lvl="1"/>
            <a:r>
              <a:rPr lang="en-US" dirty="0" smtClean="0"/>
              <a:t>4+ features</a:t>
            </a:r>
          </a:p>
          <a:p>
            <a:pPr lvl="1"/>
            <a:r>
              <a:rPr lang="en-US" dirty="0" smtClean="0"/>
              <a:t>8-20 locations</a:t>
            </a:r>
          </a:p>
          <a:p>
            <a:pPr marL="0" indent="0">
              <a:buNone/>
            </a:pPr>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161597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Statistical Analyses</a:t>
            </a:r>
            <a:endParaRPr lang="en-US" dirty="0"/>
          </a:p>
        </p:txBody>
      </p:sp>
      <p:sp>
        <p:nvSpPr>
          <p:cNvPr id="3" name="Content Placeholder 2"/>
          <p:cNvSpPr>
            <a:spLocks noGrp="1"/>
          </p:cNvSpPr>
          <p:nvPr>
            <p:ph idx="1"/>
          </p:nvPr>
        </p:nvSpPr>
        <p:spPr/>
        <p:txBody>
          <a:bodyPr/>
          <a:lstStyle/>
          <a:p>
            <a:r>
              <a:rPr lang="en-US" dirty="0" smtClean="0"/>
              <a:t>Wilcoxon Rank-Sum Test </a:t>
            </a:r>
          </a:p>
          <a:p>
            <a:pPr lvl="1"/>
            <a:r>
              <a:rPr lang="en-US" dirty="0" smtClean="0"/>
              <a:t>non-parametric t-test</a:t>
            </a:r>
          </a:p>
          <a:p>
            <a:pPr lvl="1"/>
            <a:r>
              <a:rPr lang="en-US" dirty="0" smtClean="0"/>
              <a:t>Van </a:t>
            </a:r>
            <a:r>
              <a:rPr lang="en-US" dirty="0" err="1" smtClean="0"/>
              <a:t>Elteren</a:t>
            </a:r>
            <a:r>
              <a:rPr lang="en-US" dirty="0" smtClean="0"/>
              <a:t>: version that stratifies subgroups recruited (example: subjects that start with erosions vs. having none)</a:t>
            </a:r>
          </a:p>
          <a:p>
            <a:r>
              <a:rPr lang="en-US" dirty="0" smtClean="0"/>
              <a:t>All </a:t>
            </a:r>
            <a:r>
              <a:rPr lang="en-US" dirty="0"/>
              <a:t>tests </a:t>
            </a:r>
            <a:r>
              <a:rPr lang="en-US" dirty="0" smtClean="0"/>
              <a:t>two</a:t>
            </a:r>
            <a:r>
              <a:rPr lang="en-US" dirty="0"/>
              <a:t>-sided </a:t>
            </a:r>
            <a:endParaRPr lang="en-US" dirty="0" smtClean="0"/>
          </a:p>
          <a:p>
            <a:r>
              <a:rPr lang="en-US" dirty="0" smtClean="0"/>
              <a:t>5</a:t>
            </a:r>
            <a:r>
              <a:rPr lang="en-US" dirty="0"/>
              <a:t>% significance level </a:t>
            </a:r>
            <a:endParaRPr lang="en-US" dirty="0" smtClean="0"/>
          </a:p>
          <a:p>
            <a:endParaRPr lang="en-US" dirty="0"/>
          </a:p>
        </p:txBody>
      </p:sp>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1388070602"/>
      </p:ext>
    </p:extLst>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3" descr="2015-03 ORS (las vegas NV) peterfy healey poster, MRI assess oral CSF1R inh PLX3397 TGCT mRECIST tvs tds.pdf"/>
          <p:cNvPicPr>
            <a:picLocks noGrp="1" noChangeAspect="1"/>
          </p:cNvPicPr>
          <p:nvPr>
            <p:ph idx="4294967295"/>
          </p:nvPr>
        </p:nvPicPr>
        <p:blipFill rotWithShape="1">
          <a:blip r:embed="rId2" cstate="screen">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a:ext>
            </a:extLst>
          </a:blip>
          <a:srcRect t="420" b="-498"/>
          <a:stretch/>
        </p:blipFill>
        <p:spPr>
          <a:xfrm>
            <a:off x="1354959" y="87587"/>
            <a:ext cx="6527213" cy="6532807"/>
          </a:xfr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38289241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Rectangle 1"/>
          <p:cNvSpPr/>
          <p:nvPr/>
        </p:nvSpPr>
        <p:spPr>
          <a:xfrm>
            <a:off x="5631793" y="5981740"/>
            <a:ext cx="3240689" cy="646331"/>
          </a:xfrm>
          <a:prstGeom prst="rect">
            <a:avLst/>
          </a:prstGeom>
        </p:spPr>
        <p:txBody>
          <a:bodyPr wrap="square">
            <a:spAutoFit/>
          </a:bodyPr>
          <a:lstStyle/>
          <a:p>
            <a:endParaRPr lang="de-DE" i="1" dirty="0"/>
          </a:p>
          <a:p>
            <a:r>
              <a:rPr lang="de-DE" i="1" dirty="0"/>
              <a:t>Ann </a:t>
            </a:r>
            <a:r>
              <a:rPr lang="de-DE" i="1" dirty="0" err="1"/>
              <a:t>Rheum</a:t>
            </a:r>
            <a:r>
              <a:rPr lang="de-DE" i="1" dirty="0"/>
              <a:t> Dis 2016;75:170-</a:t>
            </a:r>
            <a:r>
              <a:rPr lang="de-DE" i="1" dirty="0" smtClean="0"/>
              <a:t>177</a:t>
            </a:r>
            <a:endParaRPr lang="de-DE" i="1" dirty="0"/>
          </a:p>
        </p:txBody>
      </p:sp>
      <p:sp>
        <p:nvSpPr>
          <p:cNvPr id="3" name="Title 2"/>
          <p:cNvSpPr>
            <a:spLocks noGrp="1"/>
          </p:cNvSpPr>
          <p:nvPr>
            <p:ph type="title"/>
          </p:nvPr>
        </p:nvSpPr>
        <p:spPr/>
        <p:txBody>
          <a:bodyPr>
            <a:normAutofit fontScale="90000"/>
          </a:bodyPr>
          <a:lstStyle/>
          <a:p>
            <a:r>
              <a:rPr lang="en-US" dirty="0" smtClean="0"/>
              <a:t>RA-SCORE: </a:t>
            </a:r>
            <a:br>
              <a:rPr lang="en-US" dirty="0" smtClean="0"/>
            </a:br>
            <a:r>
              <a:rPr lang="en-US" dirty="0" smtClean="0"/>
              <a:t>a MRI Rheumatoid Arthritis Study</a:t>
            </a:r>
            <a:endParaRPr lang="en-US" dirty="0"/>
          </a:p>
        </p:txBody>
      </p:sp>
      <p:pic>
        <p:nvPicPr>
          <p:cNvPr id="4" name="Picture 3" descr="Screen Shot 2016-08-17 at 10.23.58 PM.png"/>
          <p:cNvPicPr>
            <a:picLocks noChangeAspect="1"/>
          </p:cNvPicPr>
          <p:nvPr/>
        </p:nvPicPr>
        <p:blipFill>
          <a:blip r:embed="rId2">
            <a:extLst>
              <a:ext uri="{28A0092B-C50C-407E-A947-70E740481C1C}">
                <a14:useLocalDpi xmlns:a14="http://schemas.microsoft.com/office/drawing/2010/main" xmlns:p="http://schemas.openxmlformats.org/presentationml/2006/main" xmlns:r="http://schemas.openxmlformats.org/officeDocument/2006/relationships" xmlns:a="http://schemas.openxmlformats.org/drawingml/2006/main" xmlns="" val="0"/>
              </a:ext>
            </a:extLst>
          </a:blip>
          <a:stretch>
            <a:fillRect/>
          </a:stretch>
        </p:blipFill>
        <p:spPr>
          <a:xfrm>
            <a:off x="1086068" y="1630087"/>
            <a:ext cx="7120759" cy="4005427"/>
          </a:xfrm>
          <a:prstGeom prst="rect">
            <a:avLst/>
          </a:prstGeom>
        </p:spPr>
      </p:pic>
    </p:spTree>
    <p:extLst>
      <p:ext uri="{BB962C8B-B14F-4D97-AF65-F5344CB8AC3E}">
        <p14:creationId xmlns:p14="http://schemas.microsoft.com/office/powerpoint/2010/main" xmlns:p="http://schemas.openxmlformats.org/presentationml/2006/main" xmlns:r="http://schemas.openxmlformats.org/officeDocument/2006/relationships" xmlns:a="http://schemas.openxmlformats.org/drawingml/2006/main" xmlns="" val="20687927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1244</TotalTime>
  <Words>1318</Words>
  <Application>Microsoft Macintosh PowerPoint</Application>
  <PresentationFormat>On-screen Show (4:3)</PresentationFormat>
  <Paragraphs>83</Paragraphs>
  <Slides>26</Slides>
  <Notes>8</Notes>
  <HiddenSlides>0</HiddenSlides>
  <MMClips>0</MMClips>
  <ScaleCrop>false</ScaleCrop>
  <HeadingPairs>
    <vt:vector size="4" baseType="variant">
      <vt:variant>
        <vt:lpstr>Design Template</vt:lpstr>
      </vt:variant>
      <vt:variant>
        <vt:i4>1</vt:i4>
      </vt:variant>
      <vt:variant>
        <vt:lpstr>Slide Titles</vt:lpstr>
      </vt:variant>
      <vt:variant>
        <vt:i4>26</vt:i4>
      </vt:variant>
    </vt:vector>
  </HeadingPairs>
  <TitlesOfParts>
    <vt:vector size="27" baseType="lpstr">
      <vt:lpstr>Office Theme</vt:lpstr>
      <vt:lpstr>Hypothesis Testing: Imaging Clinical Trials</vt:lpstr>
      <vt:lpstr>Hypothesis Testing: Some* Imaging Clinical Trials</vt:lpstr>
      <vt:lpstr>Trials Require Global Recruitment</vt:lpstr>
      <vt:lpstr>Imaging Data Flow</vt:lpstr>
      <vt:lpstr>2-5 visits scored</vt:lpstr>
      <vt:lpstr>Data analysis</vt:lpstr>
      <vt:lpstr>Statistical Analyses</vt:lpstr>
      <vt:lpstr>Slide 8</vt:lpstr>
      <vt:lpstr>RA-SCORE:  a MRI Rheumatoid Arthritis Study</vt:lpstr>
      <vt:lpstr>Missing data: dropouts</vt:lpstr>
      <vt:lpstr>Dropouts</vt:lpstr>
      <vt:lpstr>Slide 12</vt:lpstr>
      <vt:lpstr>Slide 13</vt:lpstr>
      <vt:lpstr>Slide 14</vt:lpstr>
      <vt:lpstr>Slide 15</vt:lpstr>
      <vt:lpstr>Slide 16</vt:lpstr>
      <vt:lpstr>Slide 17</vt:lpstr>
      <vt:lpstr>Slide 18</vt:lpstr>
      <vt:lpstr>P-values</vt:lpstr>
      <vt:lpstr>Example: 6 patients try drugs A and B</vt:lpstr>
      <vt:lpstr>True or False?</vt:lpstr>
      <vt:lpstr>True or False?</vt:lpstr>
      <vt:lpstr>Slide 23</vt:lpstr>
      <vt:lpstr>Slide 24</vt:lpstr>
      <vt:lpstr>Remember: Use Context</vt:lpstr>
      <vt:lpstr>Slide 26</vt:lpstr>
    </vt:vector>
  </TitlesOfParts>
  <Company>Spire Sciences,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Hypothesis Testing: Imaging Clinical Trials</dc:title>
  <dc:creator>Julie DiCarlo</dc:creator>
  <cp:lastModifiedBy>Meghann</cp:lastModifiedBy>
  <cp:revision>16</cp:revision>
  <dcterms:created xsi:type="dcterms:W3CDTF">2016-09-09T00:58:01Z</dcterms:created>
  <dcterms:modified xsi:type="dcterms:W3CDTF">2016-09-09T01:00:17Z</dcterms:modified>
</cp:coreProperties>
</file>